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740" r:id="rId2"/>
  </p:sldMasterIdLst>
  <p:notesMasterIdLst>
    <p:notesMasterId r:id="rId9"/>
  </p:notesMasterIdLst>
  <p:sldIdLst>
    <p:sldId id="826" r:id="rId3"/>
    <p:sldId id="256" r:id="rId4"/>
    <p:sldId id="259" r:id="rId5"/>
    <p:sldId id="260" r:id="rId6"/>
    <p:sldId id="286" r:id="rId7"/>
    <p:sldId id="1065" r:id="rId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56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00357-340C-4045-8E6D-E812127F7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9496D-2B75-443F-845B-2FBD453DE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86C67-6C30-40C9-BF3E-8CE174C83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99440-CCB3-4F5A-B2E9-BF0A823210AB}" type="datetimeFigureOut">
              <a:rPr lang="id-ID" smtClean="0"/>
              <a:pPr/>
              <a:t>11/08/2025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1C348-7DAF-4D1C-A4E6-9B897504F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CE74E-D8A2-46AE-8F5F-BBA7D9D2D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15005-E72A-468A-8D54-54629117B52A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43029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5CFC8-0E95-43F4-A6D0-3E0A758D6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E0874A-90C1-4B47-81B3-43C55E9B3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E92D09-3934-4AF2-9C41-769684EAC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5205-0380-432C-B04C-7228213C529C}" type="datetimeFigureOut">
              <a:rPr lang="en-ID" smtClean="0"/>
              <a:t>11/08/2025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5141B-D061-42B0-8E08-B83CE62E8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F400E-2A7C-40F3-A47E-E0E90042F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0D80-BF1E-4483-A55E-A3ECEE35E4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328270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0E1DC-6EF9-4B89-BF49-D1E77D87E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85702-9608-446C-A0B9-86244E10B9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5F6755-88D2-4329-8FE4-258680B2C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21ED58-4F52-4F4D-81C5-45AC8A44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5205-0380-432C-B04C-7228213C529C}" type="datetimeFigureOut">
              <a:rPr lang="en-ID" smtClean="0"/>
              <a:t>11/08/2025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B25817-8DF0-4726-862D-7DA7C71E7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4F9069-F570-4FAE-83B8-DA8DC12D6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0D80-BF1E-4483-A55E-A3ECEE35E4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03364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336E9-AB4C-4206-992D-91037C7E3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93578-2A1E-43AC-B1A8-58532B1A5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D528DF-D312-4970-AEF5-5D9CCC6C1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823500-96F1-4084-84B3-90A1D90D29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B6ABEA-9CB1-4236-A152-75F401CED6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5AC896-1238-4633-A3E5-C469DCA45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5205-0380-432C-B04C-7228213C529C}" type="datetimeFigureOut">
              <a:rPr lang="en-ID" smtClean="0"/>
              <a:t>11/08/2025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D3B331-6520-4AF3-99BE-4EED2196C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F61E6F-7DF3-46A3-B947-0A874311C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0D80-BF1E-4483-A55E-A3ECEE35E4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142694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57223-9DE2-4C23-BCE8-82CE4E9B5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F94A59-B540-4E34-876D-E296E9D55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5205-0380-432C-B04C-7228213C529C}" type="datetimeFigureOut">
              <a:rPr lang="en-ID" smtClean="0"/>
              <a:t>11/08/2025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B3CA5E-F1E3-4659-A397-F3484DEFF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4B6E0D-E1AA-46B8-9DD0-C6198448A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0D80-BF1E-4483-A55E-A3ECEE35E4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13271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F6C5F6-AB72-452A-97C0-7F208BCEA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5205-0380-432C-B04C-7228213C529C}" type="datetimeFigureOut">
              <a:rPr lang="en-ID" smtClean="0"/>
              <a:t>11/08/2025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8249C0-8A03-4B1B-829F-AC476BFB4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379E94-DA8D-4722-BE75-C7F65C2A7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0D80-BF1E-4483-A55E-A3ECEE35E4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572249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07E0F-4147-4219-BB8D-12426D90B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27384-6FCD-4081-8A14-357443BBD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7B7CF2-3890-41E3-9FDE-4CC6E017E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8829F-140E-4C93-9CDA-3DDDAF3A3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5205-0380-432C-B04C-7228213C529C}" type="datetimeFigureOut">
              <a:rPr lang="en-ID" smtClean="0"/>
              <a:t>11/08/2025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C2E16C-DFC7-4495-9F78-25BE204A7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246125-F728-4B42-95AC-475A5D94D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0D80-BF1E-4483-A55E-A3ECEE35E4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259555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20D72-87CD-4A2A-99BE-6226089A1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251ED5-ECA3-4D1E-A79F-70DD315326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B9EE9-75A0-4D59-B87A-3DF2CCA0E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374AB2-C2F1-4B10-AF34-1A4A30B8F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5205-0380-432C-B04C-7228213C529C}" type="datetimeFigureOut">
              <a:rPr lang="en-ID" smtClean="0"/>
              <a:t>11/08/2025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24911A-5717-4F71-B8A6-6F791C3CE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7D13D1-A470-4F30-B809-63D05CC7A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0D80-BF1E-4483-A55E-A3ECEE35E4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200128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6894D-B31D-45D1-A7B2-571BADF42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A75F4B-CAA1-44CB-854B-6CB7B04BD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FE1F3-3552-4099-B2D9-D6D1AD1C0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5205-0380-432C-B04C-7228213C529C}" type="datetimeFigureOut">
              <a:rPr lang="en-ID" smtClean="0"/>
              <a:t>11/08/2025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2EEF9-BFB1-42D2-8D02-63C95344B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8D9E2-7E9C-41A8-A2B2-2384D47D7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0D80-BF1E-4483-A55E-A3ECEE35E4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815925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AFF70B-9017-4F91-8C02-EC8D8F9B09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C75ACC-279C-4005-8BFD-37ED8FE318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C449A-57B6-4D1E-B068-BA4C1287F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5205-0380-432C-B04C-7228213C529C}" type="datetimeFigureOut">
              <a:rPr lang="en-ID" smtClean="0"/>
              <a:t>11/08/2025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E8AF92-5B3A-4EB3-BE35-AE428C2CE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36330A-A9BE-400C-A20A-A046F610C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0D80-BF1E-4483-A55E-A3ECEE35E4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73854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E3FD8EF-B6CD-4432-B0C2-06E13F669C5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0050" y="0"/>
            <a:ext cx="4514850" cy="6858000"/>
          </a:xfrm>
        </p:spPr>
        <p:txBody>
          <a:bodyPr/>
          <a:lstStyle/>
          <a:p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774842E-C66E-1B41-8480-AACBD78F2A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957" y="274130"/>
            <a:ext cx="814409" cy="356491"/>
          </a:xfrm>
          <a:prstGeom prst="rect">
            <a:avLst/>
          </a:prstGeom>
        </p:spPr>
      </p:pic>
      <p:sp>
        <p:nvSpPr>
          <p:cNvPr id="2" name="Parallelogram 1">
            <a:extLst>
              <a:ext uri="{FF2B5EF4-FFF2-40B4-BE49-F238E27FC236}">
                <a16:creationId xmlns:a16="http://schemas.microsoft.com/office/drawing/2014/main" id="{4BE74E19-478F-9942-ABFB-80FEDE9B35FA}"/>
              </a:ext>
            </a:extLst>
          </p:cNvPr>
          <p:cNvSpPr/>
          <p:nvPr userDrawn="1"/>
        </p:nvSpPr>
        <p:spPr>
          <a:xfrm>
            <a:off x="3008243" y="6619726"/>
            <a:ext cx="9634331" cy="583096"/>
          </a:xfrm>
          <a:prstGeom prst="parallelogram">
            <a:avLst>
              <a:gd name="adj" fmla="val 88636"/>
            </a:avLst>
          </a:prstGeom>
          <a:solidFill>
            <a:srgbClr val="B42B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608A7D2-4EB2-F943-A691-35BB5BB4AF7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957" y="274130"/>
            <a:ext cx="814409" cy="35649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2435946-4551-7244-8CC3-3585AF3D75B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8636" y="112026"/>
            <a:ext cx="1433880" cy="545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308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5743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EFE3326-0D69-44B7-BE64-C98C3AAA77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52857" y="0"/>
            <a:ext cx="8139143" cy="6858000"/>
          </a:xfrm>
          <a:custGeom>
            <a:avLst/>
            <a:gdLst>
              <a:gd name="connsiteX0" fmla="*/ 6289882 w 8139143"/>
              <a:gd name="connsiteY0" fmla="*/ 0 h 6858000"/>
              <a:gd name="connsiteX1" fmla="*/ 8139143 w 8139143"/>
              <a:gd name="connsiteY1" fmla="*/ 0 h 6858000"/>
              <a:gd name="connsiteX2" fmla="*/ 8139143 w 8139143"/>
              <a:gd name="connsiteY2" fmla="*/ 6858000 h 6858000"/>
              <a:gd name="connsiteX3" fmla="*/ 0 w 813914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39143" h="6858000">
                <a:moveTo>
                  <a:pt x="6289882" y="0"/>
                </a:moveTo>
                <a:lnTo>
                  <a:pt x="8139143" y="0"/>
                </a:lnTo>
                <a:lnTo>
                  <a:pt x="8139143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217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340DCE6-4C42-4024-BEFD-1CE7588D09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70399" y="0"/>
            <a:ext cx="6121601" cy="6858000"/>
          </a:xfrm>
          <a:custGeom>
            <a:avLst/>
            <a:gdLst>
              <a:gd name="connsiteX0" fmla="*/ 0 w 6121601"/>
              <a:gd name="connsiteY0" fmla="*/ 0 h 6858000"/>
              <a:gd name="connsiteX1" fmla="*/ 6121601 w 6121601"/>
              <a:gd name="connsiteY1" fmla="*/ 0 h 6858000"/>
              <a:gd name="connsiteX2" fmla="*/ 6121601 w 6121601"/>
              <a:gd name="connsiteY2" fmla="*/ 6858000 h 6858000"/>
              <a:gd name="connsiteX3" fmla="*/ 5651580 w 612160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21601" h="6858000">
                <a:moveTo>
                  <a:pt x="0" y="0"/>
                </a:moveTo>
                <a:lnTo>
                  <a:pt x="6121601" y="0"/>
                </a:lnTo>
                <a:lnTo>
                  <a:pt x="6121601" y="6858000"/>
                </a:lnTo>
                <a:lnTo>
                  <a:pt x="565158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A74C3135-5229-4BE3-9C92-7B2BE469C2C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042647" y="2899954"/>
            <a:ext cx="6710094" cy="3958046"/>
          </a:xfrm>
          <a:prstGeom prst="triangle">
            <a:avLst>
              <a:gd name="adj" fmla="val 50770"/>
            </a:avLst>
          </a:prstGeom>
        </p:spPr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74862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C8B27D7F-5203-4FE9-A2C4-66C7D2173C50}"/>
              </a:ext>
            </a:extLst>
          </p:cNvPr>
          <p:cNvSpPr/>
          <p:nvPr userDrawn="1"/>
        </p:nvSpPr>
        <p:spPr>
          <a:xfrm rot="16200000">
            <a:off x="5394774" y="800100"/>
            <a:ext cx="4648200" cy="4648200"/>
          </a:xfrm>
          <a:custGeom>
            <a:avLst/>
            <a:gdLst>
              <a:gd name="connsiteX0" fmla="*/ 4648200 w 4648200"/>
              <a:gd name="connsiteY0" fmla="*/ 4648200 h 4648200"/>
              <a:gd name="connsiteX1" fmla="*/ 4177852 w 4648200"/>
              <a:gd name="connsiteY1" fmla="*/ 4648200 h 4648200"/>
              <a:gd name="connsiteX2" fmla="*/ 0 w 4648200"/>
              <a:gd name="connsiteY2" fmla="*/ 470348 h 4648200"/>
              <a:gd name="connsiteX3" fmla="*/ 0 w 4648200"/>
              <a:gd name="connsiteY3" fmla="*/ 0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48200" h="4648200">
                <a:moveTo>
                  <a:pt x="4648200" y="4648200"/>
                </a:moveTo>
                <a:lnTo>
                  <a:pt x="4177852" y="4648200"/>
                </a:lnTo>
                <a:lnTo>
                  <a:pt x="0" y="470348"/>
                </a:lnTo>
                <a:lnTo>
                  <a:pt x="0" y="0"/>
                </a:lnTo>
                <a:close/>
              </a:path>
            </a:pathLst>
          </a:custGeom>
          <a:solidFill>
            <a:srgbClr val="9621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D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0EAAA18-0C09-49A9-BDCD-B98B3610F35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85414" y="0"/>
            <a:ext cx="8006587" cy="6858000"/>
          </a:xfrm>
          <a:custGeom>
            <a:avLst/>
            <a:gdLst>
              <a:gd name="connsiteX0" fmla="*/ 8006586 w 8006587"/>
              <a:gd name="connsiteY0" fmla="*/ 4457700 h 6858000"/>
              <a:gd name="connsiteX1" fmla="*/ 5625336 w 8006587"/>
              <a:gd name="connsiteY1" fmla="*/ 6838950 h 6858000"/>
              <a:gd name="connsiteX2" fmla="*/ 8006586 w 8006587"/>
              <a:gd name="connsiteY2" fmla="*/ 6838950 h 6858000"/>
              <a:gd name="connsiteX3" fmla="*/ 6889997 w 8006587"/>
              <a:gd name="connsiteY3" fmla="*/ 0 h 6858000"/>
              <a:gd name="connsiteX4" fmla="*/ 8006587 w 8006587"/>
              <a:gd name="connsiteY4" fmla="*/ 0 h 6858000"/>
              <a:gd name="connsiteX5" fmla="*/ 8006587 w 8006587"/>
              <a:gd name="connsiteY5" fmla="*/ 6858000 h 6858000"/>
              <a:gd name="connsiteX6" fmla="*/ 0 w 80065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006587" h="6858000">
                <a:moveTo>
                  <a:pt x="8006586" y="4457700"/>
                </a:moveTo>
                <a:lnTo>
                  <a:pt x="5625336" y="6838950"/>
                </a:lnTo>
                <a:lnTo>
                  <a:pt x="8006586" y="6838950"/>
                </a:lnTo>
                <a:close/>
                <a:moveTo>
                  <a:pt x="6889997" y="0"/>
                </a:moveTo>
                <a:lnTo>
                  <a:pt x="8006587" y="0"/>
                </a:lnTo>
                <a:lnTo>
                  <a:pt x="8006587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E5CA331B-3376-4294-9128-E0CFCC2E7080}"/>
              </a:ext>
            </a:extLst>
          </p:cNvPr>
          <p:cNvSpPr/>
          <p:nvPr userDrawn="1"/>
        </p:nvSpPr>
        <p:spPr>
          <a:xfrm rot="5400000">
            <a:off x="-304801" y="-339825"/>
            <a:ext cx="1227909" cy="1227909"/>
          </a:xfrm>
          <a:prstGeom prst="rtTriangle">
            <a:avLst/>
          </a:prstGeom>
          <a:solidFill>
            <a:srgbClr val="22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E826F8-48FD-5B4B-9286-9E324DF0787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957" y="274130"/>
            <a:ext cx="814409" cy="356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300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03E6CB6-0090-FB49-9480-080EDFE5FE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957" y="274130"/>
            <a:ext cx="814409" cy="356491"/>
          </a:xfrm>
          <a:prstGeom prst="rect">
            <a:avLst/>
          </a:prstGeom>
        </p:spPr>
      </p:pic>
      <p:sp>
        <p:nvSpPr>
          <p:cNvPr id="5" name="Parallelogram 4">
            <a:extLst>
              <a:ext uri="{FF2B5EF4-FFF2-40B4-BE49-F238E27FC236}">
                <a16:creationId xmlns:a16="http://schemas.microsoft.com/office/drawing/2014/main" id="{8C7401FF-D89D-7F4A-94CB-359F91963014}"/>
              </a:ext>
            </a:extLst>
          </p:cNvPr>
          <p:cNvSpPr/>
          <p:nvPr userDrawn="1"/>
        </p:nvSpPr>
        <p:spPr>
          <a:xfrm>
            <a:off x="3008243" y="6619726"/>
            <a:ext cx="9634331" cy="583096"/>
          </a:xfrm>
          <a:prstGeom prst="parallelogram">
            <a:avLst>
              <a:gd name="adj" fmla="val 88636"/>
            </a:avLst>
          </a:prstGeom>
          <a:solidFill>
            <a:srgbClr val="B42B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arallelogram 6">
            <a:extLst>
              <a:ext uri="{FF2B5EF4-FFF2-40B4-BE49-F238E27FC236}">
                <a16:creationId xmlns:a16="http://schemas.microsoft.com/office/drawing/2014/main" id="{878D015E-3E9D-EC45-AE14-A504E92FD81E}"/>
              </a:ext>
            </a:extLst>
          </p:cNvPr>
          <p:cNvSpPr/>
          <p:nvPr userDrawn="1"/>
        </p:nvSpPr>
        <p:spPr>
          <a:xfrm>
            <a:off x="-646176" y="6710983"/>
            <a:ext cx="4000301" cy="583096"/>
          </a:xfrm>
          <a:prstGeom prst="parallelogram">
            <a:avLst>
              <a:gd name="adj" fmla="val 88636"/>
            </a:avLst>
          </a:prstGeom>
          <a:solidFill>
            <a:srgbClr val="22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3846B55-265F-B34C-AC2A-947918C949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81" y="224426"/>
            <a:ext cx="1433880" cy="63728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ED54010-B161-BD43-A240-CA36EB7DC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957" y="274130"/>
            <a:ext cx="814409" cy="35649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73F61AF-F7C8-804F-85DA-6F4A736FC9D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8636" y="112026"/>
            <a:ext cx="1433880" cy="545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357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9716B0E7-4247-46DF-AEBC-65D5850C27D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277102" y="409575"/>
            <a:ext cx="4514850" cy="6038850"/>
          </a:xfrm>
        </p:spPr>
        <p:txBody>
          <a:bodyPr/>
          <a:lstStyle/>
          <a:p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F5D7C9-C1AA-2549-B5AE-FCA142B0E4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957" y="274130"/>
            <a:ext cx="814409" cy="356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792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0EAAA18-0C09-49A9-BDCD-B98B3610F35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85414" y="0"/>
            <a:ext cx="8006587" cy="6858000"/>
          </a:xfrm>
          <a:custGeom>
            <a:avLst/>
            <a:gdLst>
              <a:gd name="connsiteX0" fmla="*/ 8006586 w 8006587"/>
              <a:gd name="connsiteY0" fmla="*/ 4457700 h 6858000"/>
              <a:gd name="connsiteX1" fmla="*/ 5625336 w 8006587"/>
              <a:gd name="connsiteY1" fmla="*/ 6838950 h 6858000"/>
              <a:gd name="connsiteX2" fmla="*/ 8006586 w 8006587"/>
              <a:gd name="connsiteY2" fmla="*/ 6838950 h 6858000"/>
              <a:gd name="connsiteX3" fmla="*/ 6889997 w 8006587"/>
              <a:gd name="connsiteY3" fmla="*/ 0 h 6858000"/>
              <a:gd name="connsiteX4" fmla="*/ 8006587 w 8006587"/>
              <a:gd name="connsiteY4" fmla="*/ 0 h 6858000"/>
              <a:gd name="connsiteX5" fmla="*/ 8006587 w 8006587"/>
              <a:gd name="connsiteY5" fmla="*/ 6858000 h 6858000"/>
              <a:gd name="connsiteX6" fmla="*/ 0 w 80065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006587" h="6858000">
                <a:moveTo>
                  <a:pt x="8006586" y="4457700"/>
                </a:moveTo>
                <a:lnTo>
                  <a:pt x="5625336" y="6838950"/>
                </a:lnTo>
                <a:lnTo>
                  <a:pt x="8006586" y="6838950"/>
                </a:lnTo>
                <a:close/>
                <a:moveTo>
                  <a:pt x="6889997" y="0"/>
                </a:moveTo>
                <a:lnTo>
                  <a:pt x="8006587" y="0"/>
                </a:lnTo>
                <a:lnTo>
                  <a:pt x="8006587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51B2AA-44B6-0648-A791-74D6B998D3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949" y="224426"/>
            <a:ext cx="1433880" cy="63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96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16208-A18A-4637-9902-C5B3AF157A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96522-355E-40A3-87B6-CBFE9ED659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4D267-3790-427C-9FA8-4F5E25A97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5205-0380-432C-B04C-7228213C529C}" type="datetimeFigureOut">
              <a:rPr lang="en-ID" smtClean="0"/>
              <a:t>11/08/2025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4BDC1-140A-41DB-A1A3-A781C1A02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951B4E-B9A0-41DB-9455-38701A9F0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00D80-BF1E-4483-A55E-A3ECEE35E43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35782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slideLayout" Target="../slideLayouts/slideLayout21.xml"/><Relationship Id="rId1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1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0.xml"/><Relationship Id="rId16" Type="http://schemas.openxmlformats.org/officeDocument/2006/relationships/slideLayout" Target="../slideLayouts/slideLayout24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27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2DF663-A67A-42E3-A65C-4464D7BDD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B0B0EA-B83E-4B33-AD31-09267F6B4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DA670-60D7-400F-9DDA-830534048F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D4601-0754-45A9-A947-9AA0EE4ED796}" type="datetimeFigureOut">
              <a:rPr lang="en-ID" smtClean="0"/>
              <a:t>11/08/2025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E5787-9C90-4EC2-AF8A-F777469304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DC8C72-2991-4D44-96DD-AB6D7AE346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63103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686" r:id="rId13"/>
    <p:sldLayoutId id="2147483687" r:id="rId14"/>
    <p:sldLayoutId id="2147483688" r:id="rId15"/>
    <p:sldLayoutId id="2147483689" r:id="rId16"/>
    <p:sldLayoutId id="2147483691" r:id="rId17"/>
    <p:sldLayoutId id="2147483692" r:id="rId18"/>
    <p:sldLayoutId id="2147483693" r:id="rId1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47B9A248-2AC8-3224-772D-3CE0810EF48C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95" r="28095"/>
          <a:stretch>
            <a:fillRect/>
          </a:stretch>
        </p:blipFill>
        <p:spPr>
          <a:xfrm>
            <a:off x="88232" y="253219"/>
            <a:ext cx="4514850" cy="6858000"/>
          </a:xfrm>
        </p:spPr>
      </p:pic>
      <p:sp>
        <p:nvSpPr>
          <p:cNvPr id="8" name="Title 7"/>
          <p:cNvSpPr>
            <a:spLocks noGrp="1"/>
          </p:cNvSpPr>
          <p:nvPr>
            <p:ph type="ctrTitle" idx="4294967295"/>
          </p:nvPr>
        </p:nvSpPr>
        <p:spPr>
          <a:xfrm>
            <a:off x="5047129" y="2406650"/>
            <a:ext cx="6558717" cy="318611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DESAIN PEMBELAJARAN AGENDA 1</a:t>
            </a:r>
            <a:br>
              <a:rPr lang="en-US" sz="3600" b="1" dirty="0"/>
            </a:br>
            <a:r>
              <a:rPr lang="en-US" sz="3600" b="1" dirty="0"/>
              <a:t>PKN II ANGKATAN XXVI</a:t>
            </a:r>
            <a:br>
              <a:rPr lang="en-US" sz="3600" b="1" dirty="0"/>
            </a:br>
            <a:r>
              <a:rPr lang="en-US" sz="3600" b="1" dirty="0"/>
              <a:t> ANGKATAN VI</a:t>
            </a:r>
            <a:br>
              <a:rPr lang="en-US" sz="3600" b="1" dirty="0"/>
            </a:br>
            <a:r>
              <a:rPr lang="en-US" sz="3600" b="1" dirty="0"/>
              <a:t>TAHUN 2025 </a:t>
            </a:r>
            <a:r>
              <a:rPr lang="en-US" sz="3100" b="1" dirty="0">
                <a:latin typeface="Calisto MT" panose="02040603050505030304" pitchFamily="18" charset="0"/>
              </a:rPr>
              <a:t>PUSDIKMIN</a:t>
            </a:r>
            <a:br>
              <a:rPr lang="en-US" sz="3100" b="1" dirty="0">
                <a:latin typeface="Calisto MT" panose="02040603050505030304" pitchFamily="18" charset="0"/>
              </a:rPr>
            </a:br>
            <a:r>
              <a:rPr lang="en-US" sz="3100" b="1" dirty="0" err="1">
                <a:latin typeface="Calisto MT" panose="02040603050505030304" pitchFamily="18" charset="0"/>
              </a:rPr>
              <a:t>Koordinator</a:t>
            </a:r>
            <a:r>
              <a:rPr lang="en-US" sz="3100" b="1" dirty="0">
                <a:latin typeface="Calisto MT" panose="02040603050505030304" pitchFamily="18" charset="0"/>
              </a:rPr>
              <a:t> Agenda 1</a:t>
            </a:r>
          </a:p>
        </p:txBody>
      </p:sp>
      <p:pic>
        <p:nvPicPr>
          <p:cNvPr id="6" name="Picture 5" descr="I Know Karbo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7129" y="413886"/>
            <a:ext cx="2097742" cy="88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oogle Shape;244;p33"/>
          <p:cNvGrpSpPr/>
          <p:nvPr/>
        </p:nvGrpSpPr>
        <p:grpSpPr>
          <a:xfrm>
            <a:off x="2757267" y="-102553"/>
            <a:ext cx="6337201" cy="692838"/>
            <a:chOff x="2897945" y="23261"/>
            <a:chExt cx="6372662" cy="692837"/>
          </a:xfrm>
        </p:grpSpPr>
        <p:sp>
          <p:nvSpPr>
            <p:cNvPr id="94" name="Rectangle"/>
            <p:cNvSpPr/>
            <p:nvPr/>
          </p:nvSpPr>
          <p:spPr>
            <a:xfrm>
              <a:off x="2897945" y="72532"/>
              <a:ext cx="6372662" cy="643566"/>
            </a:xfrm>
            <a:prstGeom prst="rect">
              <a:avLst/>
            </a:prstGeom>
            <a:gradFill flip="none" rotWithShape="1">
              <a:gsLst>
                <a:gs pos="0">
                  <a:srgbClr val="9BFF9B"/>
                </a:gs>
                <a:gs pos="50000">
                  <a:srgbClr val="C2FFC2"/>
                </a:gs>
                <a:gs pos="100000">
                  <a:srgbClr val="E1FFE1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>
              <a:outerShdw blurRad="190500" dist="228600" dir="2700000" rotWithShape="0">
                <a:srgbClr val="000000">
                  <a:alpha val="3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lnSpc>
                  <a:spcPct val="95000"/>
                </a:lnSpc>
                <a:defRPr b="1">
                  <a:solidFill>
                    <a:srgbClr val="0914F7"/>
                  </a:solidFill>
                  <a:latin typeface="Franklin Gothic Medium Cond"/>
                  <a:ea typeface="Franklin Gothic Medium Cond"/>
                  <a:cs typeface="Franklin Gothic Medium Cond"/>
                  <a:sym typeface="Franklin Gothic Medium Cond"/>
                </a:defRPr>
              </a:pPr>
              <a:endParaRPr dirty="0"/>
            </a:p>
          </p:txBody>
        </p:sp>
        <p:sp>
          <p:nvSpPr>
            <p:cNvPr id="95" name="DESAIN PEMBELAJARAN  AGENDA 1 PADA BLENDED LEARNING"/>
            <p:cNvSpPr txBox="1"/>
            <p:nvPr/>
          </p:nvSpPr>
          <p:spPr>
            <a:xfrm>
              <a:off x="3110143" y="23261"/>
              <a:ext cx="5414725" cy="59704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21899" tIns="121899" rIns="121899" bIns="121899" numCol="1" anchor="ctr">
              <a:spAutoFit/>
            </a:bodyPr>
            <a:lstStyle/>
            <a:p>
              <a:pPr algn="ctr">
                <a:lnSpc>
                  <a:spcPct val="95000"/>
                </a:lnSpc>
                <a:defRPr b="1">
                  <a:solidFill>
                    <a:srgbClr val="FF0000"/>
                  </a:solidFill>
                  <a:latin typeface="Franklin Gothic Medium Cond"/>
                  <a:ea typeface="Franklin Gothic Medium Cond"/>
                  <a:cs typeface="Franklin Gothic Medium Cond"/>
                  <a:sym typeface="Franklin Gothic Medium Cond"/>
                </a:defRPr>
              </a:pPr>
              <a:r>
                <a:rPr lang="en-US" dirty="0"/>
                <a:t>                         </a:t>
              </a:r>
              <a:r>
                <a:rPr sz="2400" dirty="0"/>
                <a:t>DESAIN PEMBELAJARAN</a:t>
              </a:r>
              <a:r>
                <a:rPr lang="en-US" sz="2400" dirty="0">
                  <a:solidFill>
                    <a:srgbClr val="0914F7"/>
                  </a:solidFill>
                </a:rPr>
                <a:t> </a:t>
              </a:r>
              <a:r>
                <a:rPr sz="2400" dirty="0">
                  <a:solidFill>
                    <a:srgbClr val="0914F7"/>
                  </a:solidFill>
                </a:rPr>
                <a:t>AGENDA 1 </a:t>
              </a:r>
            </a:p>
          </p:txBody>
        </p:sp>
      </p:grpSp>
      <p:graphicFrame>
        <p:nvGraphicFramePr>
          <p:cNvPr id="97" name="Table 1"/>
          <p:cNvGraphicFramePr/>
          <p:nvPr>
            <p:extLst>
              <p:ext uri="{D42A27DB-BD31-4B8C-83A1-F6EECF244321}">
                <p14:modId xmlns:p14="http://schemas.microsoft.com/office/powerpoint/2010/main" val="161266298"/>
              </p:ext>
            </p:extLst>
          </p:nvPr>
        </p:nvGraphicFramePr>
        <p:xfrm>
          <a:off x="365758" y="590285"/>
          <a:ext cx="11690250" cy="6692829"/>
        </p:xfrm>
        <a:graphic>
          <a:graphicData uri="http://schemas.openxmlformats.org/drawingml/2006/table">
            <a:tbl>
              <a:tblPr firstRow="1">
                <a:tableStyleId>{BDBED569-4797-4DF1-A0F4-6AAB3CD982D8}</a:tableStyleId>
              </a:tblPr>
              <a:tblGrid>
                <a:gridCol w="496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2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65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71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75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681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545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02696">
                <a:tc>
                  <a:txBody>
                    <a:bodyPr/>
                    <a:lstStyle/>
                    <a:p>
                      <a:pPr algn="ctr">
                        <a:defRPr sz="1800" b="0"/>
                      </a:pPr>
                      <a:r>
                        <a:rPr sz="1800" b="1" dirty="0">
                          <a:solidFill>
                            <a:srgbClr val="1A1A1A"/>
                          </a:solidFill>
                        </a:rPr>
                        <a:t>No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 b="0"/>
                      </a:pPr>
                      <a:r>
                        <a:rPr sz="1800" b="1" dirty="0">
                          <a:solidFill>
                            <a:srgbClr val="1A1A1A"/>
                          </a:solidFill>
                        </a:rPr>
                        <a:t>Waktu (WI</a:t>
                      </a:r>
                      <a:r>
                        <a:rPr lang="en-US" sz="1800" b="1" dirty="0">
                          <a:solidFill>
                            <a:srgbClr val="1A1A1A"/>
                          </a:solidFill>
                        </a:rPr>
                        <a:t>B</a:t>
                      </a:r>
                      <a:r>
                        <a:rPr sz="1800" b="1" dirty="0">
                          <a:solidFill>
                            <a:srgbClr val="1A1A1A"/>
                          </a:solidFill>
                        </a:rPr>
                        <a:t>)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400">
                          <a:solidFill>
                            <a:srgbClr val="1A1A1A"/>
                          </a:solidFill>
                        </a:defRPr>
                      </a:pPr>
                      <a:r>
                        <a:rPr sz="1800" dirty="0"/>
                        <a:t>Hari </a:t>
                      </a:r>
                    </a:p>
                    <a:p>
                      <a:pPr algn="ctr">
                        <a:defRPr sz="1400">
                          <a:solidFill>
                            <a:srgbClr val="1A1A1A"/>
                          </a:solidFill>
                        </a:defRPr>
                      </a:pPr>
                      <a:r>
                        <a:rPr sz="1800" dirty="0" err="1"/>
                        <a:t>Ke</a:t>
                      </a:r>
                      <a:endParaRPr sz="1800" dirty="0"/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 b="0"/>
                      </a:pPr>
                      <a:r>
                        <a:rPr sz="1800" b="1" dirty="0">
                          <a:solidFill>
                            <a:srgbClr val="1A1A1A"/>
                          </a:solidFill>
                        </a:rPr>
                        <a:t>JP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 b="0"/>
                      </a:pPr>
                      <a:r>
                        <a:rPr sz="1800" b="1" dirty="0">
                          <a:solidFill>
                            <a:srgbClr val="1A1A1A"/>
                          </a:solidFill>
                        </a:rPr>
                        <a:t>Sync</a:t>
                      </a:r>
                      <a:r>
                        <a:rPr lang="en-US" sz="1800" b="1" dirty="0">
                          <a:solidFill>
                            <a:srgbClr val="1A1A1A"/>
                          </a:solidFill>
                        </a:rPr>
                        <a:t>hr</a:t>
                      </a:r>
                      <a:r>
                        <a:rPr sz="1800" b="1" dirty="0">
                          <a:solidFill>
                            <a:srgbClr val="1A1A1A"/>
                          </a:solidFill>
                        </a:rPr>
                        <a:t>onous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 b="0"/>
                      </a:pPr>
                      <a:r>
                        <a:rPr sz="1800" b="1" dirty="0">
                          <a:solidFill>
                            <a:srgbClr val="1A1A1A"/>
                          </a:solidFill>
                        </a:rPr>
                        <a:t>JP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 b="0"/>
                      </a:pPr>
                      <a:r>
                        <a:rPr sz="1800" b="1" dirty="0">
                          <a:solidFill>
                            <a:srgbClr val="1A1A1A"/>
                          </a:solidFill>
                        </a:rPr>
                        <a:t>Async</a:t>
                      </a:r>
                      <a:r>
                        <a:rPr lang="en-US" sz="1800" b="1" dirty="0">
                          <a:solidFill>
                            <a:srgbClr val="1A1A1A"/>
                          </a:solidFill>
                        </a:rPr>
                        <a:t>hr</a:t>
                      </a:r>
                      <a:r>
                        <a:rPr sz="1800" b="1" dirty="0">
                          <a:solidFill>
                            <a:srgbClr val="1A1A1A"/>
                          </a:solidFill>
                        </a:rPr>
                        <a:t>onous </a:t>
                      </a:r>
                    </a:p>
                  </a:txBody>
                  <a:tcPr marL="45720" marR="4572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4649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500" dirty="0">
                          <a:solidFill>
                            <a:srgbClr val="1A1A1A"/>
                          </a:solidFill>
                        </a:rPr>
                        <a:t>1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olidFill>
                            <a:srgbClr val="1A1A1A"/>
                          </a:solidFill>
                        </a:defRPr>
                      </a:pPr>
                      <a:endParaRPr lang="en-US" sz="1600" dirty="0"/>
                    </a:p>
                    <a:p>
                      <a:pPr algn="l">
                        <a:defRPr sz="1400">
                          <a:solidFill>
                            <a:srgbClr val="1A1A1A"/>
                          </a:solidFill>
                        </a:defRPr>
                      </a:pPr>
                      <a:r>
                        <a:rPr lang="en-US" sz="1600" dirty="0"/>
                        <a:t>HARI 1</a:t>
                      </a:r>
                    </a:p>
                    <a:p>
                      <a:pPr algn="l">
                        <a:defRPr sz="1400">
                          <a:solidFill>
                            <a:srgbClr val="1A1A1A"/>
                          </a:solidFill>
                        </a:defRPr>
                      </a:pPr>
                      <a:r>
                        <a:rPr lang="en-US" sz="1600" dirty="0"/>
                        <a:t>11  Agustus 2025</a:t>
                      </a:r>
                    </a:p>
                    <a:p>
                      <a:pPr algn="l">
                        <a:defRPr sz="1400">
                          <a:solidFill>
                            <a:srgbClr val="1A1A1A"/>
                          </a:solidFill>
                        </a:defRPr>
                      </a:pPr>
                      <a:r>
                        <a:rPr lang="en-US" sz="1600" dirty="0" err="1"/>
                        <a:t>Pukul</a:t>
                      </a:r>
                      <a:r>
                        <a:rPr lang="en-US" sz="1600" dirty="0"/>
                        <a:t> :</a:t>
                      </a:r>
                    </a:p>
                    <a:p>
                      <a:pPr algn="l">
                        <a:defRPr sz="1400">
                          <a:solidFill>
                            <a:srgbClr val="1A1A1A"/>
                          </a:solidFill>
                        </a:defRPr>
                      </a:pPr>
                      <a:r>
                        <a:rPr lang="en-US" sz="1600" dirty="0"/>
                        <a:t> 08.00 – 11.00</a:t>
                      </a:r>
                    </a:p>
                    <a:p>
                      <a:pPr algn="l">
                        <a:defRPr sz="1400">
                          <a:solidFill>
                            <a:srgbClr val="1A1A1A"/>
                          </a:solidFill>
                        </a:defRPr>
                      </a:pPr>
                      <a:endParaRPr sz="1600" dirty="0"/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 dirty="0">
                          <a:solidFill>
                            <a:srgbClr val="1A1A1A"/>
                          </a:solidFill>
                        </a:rPr>
                        <a:t>1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600" dirty="0">
                          <a:solidFill>
                            <a:srgbClr val="1A1A1A"/>
                          </a:solidFill>
                        </a:rPr>
                        <a:t>4</a:t>
                      </a:r>
                      <a:endParaRPr sz="1600" dirty="0">
                        <a:solidFill>
                          <a:srgbClr val="1A1A1A"/>
                        </a:solidFill>
                      </a:endParaRP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Synchronous (180 </a:t>
                      </a:r>
                      <a:r>
                        <a:rPr lang="en-US" sz="1600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Menit</a:t>
                      </a: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/ 4 JP)</a:t>
                      </a:r>
                    </a:p>
                    <a:p>
                      <a:pPr algn="l"/>
                      <a:endParaRPr 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Perkenalan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(10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menit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2857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Ice Breaking (10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menit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2857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Overview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Penyelengaraan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PKN II &amp;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Peran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Agenda I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dalam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Membangun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Kompetensi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Kepemimpinan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Strategis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(25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Menit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2857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Ekpose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hasil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penulisan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essay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peserta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( 50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menit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2857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Overview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Substansi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Agenda I  (60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Menit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2857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Penjelasan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Penugasan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Perorangan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dan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Kelompok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(25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Menit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sbb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</a:p>
                    <a:p>
                      <a:pPr marL="342900" lvl="4" indent="-342900" algn="l">
                        <a:buFont typeface="+mj-lt"/>
                        <a:buAutoNum type="arabicPeriod"/>
                      </a:pP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Sempurnakan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tulisan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essay (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perorangan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yang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telah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dibuat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disesuaikan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dengan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pemahaman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baru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setelah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dilakukan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penjelasan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dalam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pertemuan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Syncronus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lvl="4" indent="-342900" algn="l">
                        <a:buFont typeface="+mj-lt"/>
                        <a:buAutoNum type="arabicPeriod"/>
                      </a:pP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Melakukan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Virtual Benchmarking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Studi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Kasus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Praktek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baik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dan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buruk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(</a:t>
                      </a:r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Bad and Good Practices)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Implementasi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Integritas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600" b="1">
                          <a:solidFill>
                            <a:srgbClr val="7030A0"/>
                          </a:solidFill>
                        </a:rPr>
                        <a:t>3</a:t>
                      </a:r>
                      <a:endParaRPr sz="1600" b="1" dirty="0">
                        <a:solidFill>
                          <a:srgbClr val="7030A0"/>
                        </a:solidFill>
                      </a:endParaRP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400" u="sng">
                          <a:solidFill>
                            <a:srgbClr val="FF0000"/>
                          </a:solidFill>
                        </a:defRPr>
                      </a:pPr>
                      <a:r>
                        <a:rPr sz="1600" dirty="0" err="1"/>
                        <a:t>Tugas</a:t>
                      </a:r>
                      <a:r>
                        <a:rPr sz="1600" dirty="0"/>
                        <a:t> </a:t>
                      </a:r>
                      <a:r>
                        <a:rPr lang="en-US" sz="1600" dirty="0" err="1"/>
                        <a:t>Kelompok</a:t>
                      </a:r>
                      <a:r>
                        <a:rPr sz="1600" dirty="0"/>
                        <a:t> :</a:t>
                      </a:r>
                    </a:p>
                    <a:p>
                      <a:pPr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="1" dirty="0"/>
                        <a:t>Asynchronous (135 </a:t>
                      </a:r>
                      <a:r>
                        <a:rPr lang="en-US" sz="1600" b="1" dirty="0" err="1"/>
                        <a:t>Menit</a:t>
                      </a:r>
                      <a:r>
                        <a:rPr lang="en-US" sz="1600" b="1" dirty="0"/>
                        <a:t>)</a:t>
                      </a:r>
                    </a:p>
                    <a:p>
                      <a:pPr marL="2857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ID" sz="1600" dirty="0" err="1"/>
                        <a:t>Mengerjakan</a:t>
                      </a:r>
                      <a:r>
                        <a:rPr lang="en-ID" sz="1600" dirty="0"/>
                        <a:t> </a:t>
                      </a:r>
                      <a:r>
                        <a:rPr lang="en-ID" sz="1600" dirty="0" err="1"/>
                        <a:t>Tugas</a:t>
                      </a:r>
                      <a:r>
                        <a:rPr lang="en-ID" sz="1600" dirty="0"/>
                        <a:t> 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6433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500" dirty="0">
                          <a:solidFill>
                            <a:srgbClr val="1A1A1A"/>
                          </a:solidFill>
                        </a:rPr>
                        <a:t>2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1600" dirty="0">
                          <a:solidFill>
                            <a:srgbClr val="1A1A1A"/>
                          </a:solidFill>
                        </a:rPr>
                        <a:t>HARI 2</a:t>
                      </a:r>
                    </a:p>
                    <a:p>
                      <a:pPr algn="l">
                        <a:defRPr sz="1800"/>
                      </a:pPr>
                      <a:r>
                        <a:rPr lang="en-US" sz="1600" dirty="0">
                          <a:solidFill>
                            <a:srgbClr val="1A1A1A"/>
                          </a:solidFill>
                        </a:rPr>
                        <a:t>12  </a:t>
                      </a:r>
                      <a:r>
                        <a:rPr lang="en-US" sz="1600" dirty="0" err="1">
                          <a:solidFill>
                            <a:srgbClr val="1A1A1A"/>
                          </a:solidFill>
                        </a:rPr>
                        <a:t>Agustus</a:t>
                      </a:r>
                      <a:r>
                        <a:rPr lang="en-US" sz="1600" dirty="0">
                          <a:solidFill>
                            <a:srgbClr val="1A1A1A"/>
                          </a:solidFill>
                        </a:rPr>
                        <a:t> 2025</a:t>
                      </a:r>
                    </a:p>
                    <a:p>
                      <a:pPr algn="l">
                        <a:defRPr sz="1800"/>
                      </a:pPr>
                      <a:r>
                        <a:rPr lang="en-US" sz="1600" dirty="0" err="1">
                          <a:solidFill>
                            <a:srgbClr val="1A1A1A"/>
                          </a:solidFill>
                        </a:rPr>
                        <a:t>Pukul</a:t>
                      </a:r>
                      <a:r>
                        <a:rPr lang="en-US" sz="1600" dirty="0">
                          <a:solidFill>
                            <a:srgbClr val="1A1A1A"/>
                          </a:solidFill>
                        </a:rPr>
                        <a:t> : </a:t>
                      </a:r>
                    </a:p>
                    <a:p>
                      <a:pPr algn="l">
                        <a:defRPr sz="1800"/>
                      </a:pPr>
                      <a:r>
                        <a:rPr lang="en-US" sz="1600" dirty="0">
                          <a:solidFill>
                            <a:srgbClr val="1A1A1A"/>
                          </a:solidFill>
                        </a:rPr>
                        <a:t>08.00 – 11.00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600" dirty="0">
                          <a:solidFill>
                            <a:srgbClr val="1A1A1A"/>
                          </a:solidFill>
                        </a:rPr>
                        <a:t>2</a:t>
                      </a: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600" dirty="0">
                          <a:solidFill>
                            <a:srgbClr val="1A1A1A"/>
                          </a:solidFill>
                        </a:rPr>
                        <a:t>2</a:t>
                      </a:r>
                      <a:endParaRPr lang="en-ID" sz="1600" dirty="0">
                        <a:solidFill>
                          <a:srgbClr val="1A1A1A"/>
                        </a:solidFill>
                      </a:endParaRP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l">
                        <a:buFont typeface="Arial" panose="020B0604020202020204" pitchFamily="34" charset="0"/>
                        <a:buNone/>
                      </a:pP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Synchronous (90 </a:t>
                      </a:r>
                      <a:r>
                        <a:rPr lang="en-US" sz="1600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Menit</a:t>
                      </a: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/ 2 JP)</a:t>
                      </a:r>
                    </a:p>
                    <a:p>
                      <a:pPr algn="l">
                        <a:buFont typeface="Arial" panose="020B0604020202020204" pitchFamily="34" charset="0"/>
                        <a:buNone/>
                      </a:pPr>
                      <a:endParaRPr 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ID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Presentasi</a:t>
                      </a:r>
                      <a:r>
                        <a:rPr lang="en-ID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Tugas</a:t>
                      </a:r>
                      <a:r>
                        <a:rPr lang="en-ID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, Feedback </a:t>
                      </a:r>
                      <a:r>
                        <a:rPr lang="en-ID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dari</a:t>
                      </a:r>
                      <a:r>
                        <a:rPr lang="en-ID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ID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Kelompok</a:t>
                      </a:r>
                      <a:r>
                        <a:rPr lang="en-ID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Lain dan </a:t>
                      </a:r>
                      <a:r>
                        <a:rPr lang="en-ID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Fasilitator</a:t>
                      </a:r>
                      <a:r>
                        <a:rPr lang="en-ID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(60 </a:t>
                      </a:r>
                      <a:r>
                        <a:rPr lang="en-ID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Menit</a:t>
                      </a:r>
                      <a:r>
                        <a:rPr lang="en-ID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2857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ID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Perumusan</a:t>
                      </a:r>
                      <a:r>
                        <a:rPr lang="en-ID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Hasil </a:t>
                      </a:r>
                      <a:r>
                        <a:rPr lang="en-ID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Diskusi</a:t>
                      </a:r>
                      <a:r>
                        <a:rPr lang="en-ID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(20 </a:t>
                      </a:r>
                      <a:r>
                        <a:rPr lang="en-ID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Menit</a:t>
                      </a:r>
                      <a:r>
                        <a:rPr lang="en-ID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2857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ID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Pembacaan</a:t>
                      </a:r>
                      <a:r>
                        <a:rPr lang="en-ID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Hasil </a:t>
                      </a:r>
                      <a:r>
                        <a:rPr lang="en-ID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Rumusan</a:t>
                      </a:r>
                      <a:r>
                        <a:rPr lang="en-ID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(5 </a:t>
                      </a:r>
                      <a:r>
                        <a:rPr lang="en-ID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Menit</a:t>
                      </a:r>
                      <a:r>
                        <a:rPr lang="en-ID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2857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ID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Penutup</a:t>
                      </a:r>
                      <a:r>
                        <a:rPr lang="en-ID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oleh </a:t>
                      </a:r>
                      <a:r>
                        <a:rPr lang="en-ID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Fasilitator</a:t>
                      </a:r>
                      <a:r>
                        <a:rPr lang="en-ID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(5 </a:t>
                      </a:r>
                      <a:r>
                        <a:rPr lang="en-ID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Menit</a:t>
                      </a:r>
                      <a:r>
                        <a:rPr lang="en-ID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algn="l">
                        <a:defRPr sz="1400">
                          <a:solidFill>
                            <a:srgbClr val="1A1A1A"/>
                          </a:solidFill>
                        </a:defRPr>
                      </a:pPr>
                      <a:endParaRPr lang="en-ID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endParaRPr lang="en-ID" sz="1600" b="1" dirty="0">
                        <a:solidFill>
                          <a:srgbClr val="7030A0"/>
                        </a:solidFill>
                      </a:endParaRP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l">
                        <a:defRPr sz="1400" u="sng">
                          <a:solidFill>
                            <a:srgbClr val="FF0000"/>
                          </a:solidFill>
                        </a:defRPr>
                      </a:pPr>
                      <a:endParaRPr lang="en-ID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773">
                <a:tc gridSpan="7">
                  <a:txBody>
                    <a:bodyPr/>
                    <a:lstStyle/>
                    <a:p>
                      <a:pPr algn="l">
                        <a:defRPr sz="1800"/>
                      </a:pPr>
                      <a:endParaRPr sz="1600" dirty="0">
                        <a:solidFill>
                          <a:srgbClr val="1A1A1A"/>
                        </a:solidFill>
                      </a:endParaRPr>
                    </a:p>
                  </a:txBody>
                  <a:tcPr marL="45720" marR="45720" anchor="ctr" horzOverflow="overflow"/>
                </a:tc>
                <a:tc hMerge="1">
                  <a:txBody>
                    <a:bodyPr/>
                    <a:lstStyle/>
                    <a:p>
                      <a:endParaRPr lang="en-ID" dirty="0"/>
                    </a:p>
                  </a:txBody>
                  <a:tcPr marL="45720" marR="45720" anchor="ctr" horzOverflow="overflow"/>
                </a:tc>
                <a:tc hMerge="1">
                  <a:txBody>
                    <a:bodyPr/>
                    <a:lstStyle/>
                    <a:p>
                      <a:endParaRPr lang="en-ID" dirty="0"/>
                    </a:p>
                  </a:txBody>
                  <a:tcPr marL="45720" marR="45720" anchor="ctr" horzOverflow="overflow"/>
                </a:tc>
                <a:tc hMerge="1">
                  <a:txBody>
                    <a:bodyPr/>
                    <a:lstStyle/>
                    <a:p>
                      <a:endParaRPr lang="en-ID" dirty="0"/>
                    </a:p>
                  </a:txBody>
                  <a:tcPr marL="45720" marR="45720" anchor="ctr" horzOverflow="overflow"/>
                </a:tc>
                <a:tc hMerge="1">
                  <a:txBody>
                    <a:bodyPr/>
                    <a:lstStyle/>
                    <a:p>
                      <a:endParaRPr lang="en-ID" dirty="0"/>
                    </a:p>
                  </a:txBody>
                  <a:tcPr marL="45720" marR="45720" horzOverflow="overflow"/>
                </a:tc>
                <a:tc hMerge="1">
                  <a:txBody>
                    <a:bodyPr/>
                    <a:lstStyle/>
                    <a:p>
                      <a:endParaRPr lang="en-ID" dirty="0"/>
                    </a:p>
                  </a:txBody>
                  <a:tcPr marL="45720" marR="45720" anchor="ctr" horzOverflow="overflow"/>
                </a:tc>
                <a:tc hMerge="1">
                  <a:txBody>
                    <a:bodyPr/>
                    <a:lstStyle/>
                    <a:p>
                      <a:endParaRPr lang="en-ID" dirty="0"/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18F57-DBF0-468F-B8BB-5C8D910E6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5060" y="340301"/>
            <a:ext cx="5071473" cy="726831"/>
          </a:xfrm>
        </p:spPr>
        <p:txBody>
          <a:bodyPr>
            <a:normAutofit/>
          </a:bodyPr>
          <a:lstStyle/>
          <a:p>
            <a:r>
              <a:rPr lang="en-US" sz="3600" dirty="0"/>
              <a:t>PENJELASAN TUGAS </a:t>
            </a:r>
            <a:endParaRPr lang="en-ID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A2269-C442-4BF1-9C67-75BB991D7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6752" y="1109020"/>
            <a:ext cx="9510316" cy="47863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Peserta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dibagi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000" dirty="0">
                <a:latin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@ </a:t>
            </a:r>
            <a:r>
              <a:rPr lang="id-ID" sz="2000" dirty="0">
                <a:latin typeface="Calibri" panose="020F0502020204030204" pitchFamily="34" charset="0"/>
                <a:cs typeface="Calibri" panose="020F0502020204030204" pitchFamily="34" charset="0"/>
              </a:rPr>
              <a:t>4-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5 orang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20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peserta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mencari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kasus</a:t>
            </a:r>
            <a:r>
              <a:rPr lang="id-ID" sz="2000" dirty="0">
                <a:latin typeface="Calibri" panose="020F0502020204030204" pitchFamily="34" charset="0"/>
                <a:cs typeface="Calibri" panose="020F0502020204030204" pitchFamily="34" charset="0"/>
              </a:rPr>
              <a:t> “Best </a:t>
            </a:r>
            <a:r>
              <a:rPr lang="id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Practice</a:t>
            </a:r>
            <a:r>
              <a:rPr lang="id-ID" sz="2000" dirty="0">
                <a:latin typeface="Calibri" panose="020F0502020204030204" pitchFamily="34" charset="0"/>
                <a:cs typeface="Calibri" panose="020F0502020204030204" pitchFamily="34" charset="0"/>
              </a:rPr>
              <a:t>”, 1 Kelompok </a:t>
            </a:r>
            <a:r>
              <a:rPr lang="id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Bembahas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“Bad Practice”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Implementasi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Integritas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Instansi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Pemerintah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BUMN/ BUMD</a:t>
            </a:r>
            <a:r>
              <a:rPr lang="id-ID" sz="2000" dirty="0">
                <a:latin typeface="Calibri" panose="020F0502020204030204" pitchFamily="34" charset="0"/>
                <a:cs typeface="Calibri" panose="020F0502020204030204" pitchFamily="34" charset="0"/>
              </a:rPr>
              <a:t>, 1 Kelompok </a:t>
            </a:r>
            <a:r>
              <a:rPr lang="id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bembahas</a:t>
            </a:r>
            <a:r>
              <a:rPr lang="id-ID" sz="2000" dirty="0">
                <a:latin typeface="Calibri" panose="020F0502020204030204" pitchFamily="34" charset="0"/>
                <a:cs typeface="Calibri" panose="020F0502020204030204" pitchFamily="34" charset="0"/>
              </a:rPr>
              <a:t> “Best </a:t>
            </a:r>
            <a:r>
              <a:rPr lang="id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Prectice</a:t>
            </a:r>
            <a:r>
              <a:rPr lang="id-ID" sz="2000" dirty="0">
                <a:latin typeface="Calibri" panose="020F0502020204030204" pitchFamily="34" charset="0"/>
                <a:cs typeface="Calibri" panose="020F0502020204030204" pitchFamily="34" charset="0"/>
              </a:rPr>
              <a:t>” Individu dan 1 Kelompok membahas “Bad </a:t>
            </a:r>
            <a:r>
              <a:rPr lang="id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Practice</a:t>
            </a:r>
            <a:r>
              <a:rPr lang="id-ID" sz="2000">
                <a:latin typeface="Calibri" panose="020F0502020204030204" pitchFamily="34" charset="0"/>
                <a:cs typeface="Calibri" panose="020F0502020204030204" pitchFamily="34" charset="0"/>
              </a:rPr>
              <a:t>” Individu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Mendiskusikan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kasus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, dan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hasilnya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dituangkan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bahan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presentasi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(PPT)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Outline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Paparan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Latar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Belakang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Masalah</a:t>
            </a:r>
            <a:endParaRPr lang="en-ID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Masalah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Utama</a:t>
            </a: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Penyebab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Masalah</a:t>
            </a:r>
            <a:endParaRPr lang="en-ID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Dampak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Terjadi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Kasus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Tersebut</a:t>
            </a:r>
            <a:endParaRPr lang="en-ID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Pihak-pihak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terlibat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Peranannya</a:t>
            </a:r>
            <a:endParaRPr lang="en-ID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Terobosan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Inovatif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Menyelesaikan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Masalah</a:t>
            </a:r>
            <a:endParaRPr lang="en-ID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Pendekatan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Nilai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Pendekatan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Aturan</a:t>
            </a:r>
            <a:endParaRPr lang="en-ID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Lesson Learnt</a:t>
            </a: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Action Plan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Organisasi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Kita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4C6323-42A9-4A23-9D2D-CBE4EE7C0CB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5409" y="112479"/>
            <a:ext cx="2307101" cy="1150246"/>
          </a:xfrm>
          <a:prstGeom prst="rect">
            <a:avLst/>
          </a:prstGeom>
          <a:noFill/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C01F7FED-A398-4403-9AC0-66EDF95DAD02}"/>
              </a:ext>
            </a:extLst>
          </p:cNvPr>
          <p:cNvGrpSpPr>
            <a:grpSpLocks/>
          </p:cNvGrpSpPr>
          <p:nvPr/>
        </p:nvGrpSpPr>
        <p:grpSpPr bwMode="auto">
          <a:xfrm>
            <a:off x="6400797" y="6175918"/>
            <a:ext cx="5117073" cy="370042"/>
            <a:chOff x="3175152" y="4155311"/>
            <a:chExt cx="3527145" cy="243505"/>
          </a:xfrm>
        </p:grpSpPr>
        <p:sp>
          <p:nvSpPr>
            <p:cNvPr id="6" name="Subtitle 2">
              <a:extLst>
                <a:ext uri="{FF2B5EF4-FFF2-40B4-BE49-F238E27FC236}">
                  <a16:creationId xmlns:a16="http://schemas.microsoft.com/office/drawing/2014/main" id="{7725D37A-108D-4ED6-8702-3BE60900E827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6154645" y="4158833"/>
              <a:ext cx="547652" cy="230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09585">
                <a:lnSpc>
                  <a:spcPct val="120000"/>
                </a:lnSpc>
                <a:spcBef>
                  <a:spcPts val="1777"/>
                </a:spcBef>
                <a:buSzPct val="125000"/>
                <a:defRPr/>
              </a:pPr>
              <a:r>
                <a:rPr lang="id-ID" sz="1400" b="1" dirty="0">
                  <a:latin typeface="Trebuchet MS" pitchFamily="34" charset="0"/>
                  <a:sym typeface="Arial"/>
                </a:rPr>
                <a:t>PEDULI</a:t>
              </a:r>
            </a:p>
          </p:txBody>
        </p:sp>
        <p:sp>
          <p:nvSpPr>
            <p:cNvPr id="7" name="Subtitle 2">
              <a:extLst>
                <a:ext uri="{FF2B5EF4-FFF2-40B4-BE49-F238E27FC236}">
                  <a16:creationId xmlns:a16="http://schemas.microsoft.com/office/drawing/2014/main" id="{BCD934A1-D4AC-4827-A307-44F1D7AF64D1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5348380" y="4155311"/>
              <a:ext cx="676029" cy="241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09585">
                <a:lnSpc>
                  <a:spcPct val="120000"/>
                </a:lnSpc>
                <a:spcBef>
                  <a:spcPts val="1777"/>
                </a:spcBef>
                <a:buSzPct val="125000"/>
                <a:defRPr/>
              </a:pPr>
              <a:r>
                <a:rPr lang="id-ID" sz="1400" b="1" dirty="0">
                  <a:latin typeface="Trebuchet MS" pitchFamily="34" charset="0"/>
                  <a:sym typeface="Arial"/>
                </a:rPr>
                <a:t>INOVATIF</a:t>
              </a:r>
            </a:p>
          </p:txBody>
        </p:sp>
        <p:sp>
          <p:nvSpPr>
            <p:cNvPr id="8" name="Subtitle 2">
              <a:extLst>
                <a:ext uri="{FF2B5EF4-FFF2-40B4-BE49-F238E27FC236}">
                  <a16:creationId xmlns:a16="http://schemas.microsoft.com/office/drawing/2014/main" id="{C7695742-681D-4AE9-8181-65767530364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338976" y="4155485"/>
              <a:ext cx="806318" cy="240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09585">
                <a:lnSpc>
                  <a:spcPct val="120000"/>
                </a:lnSpc>
                <a:spcBef>
                  <a:spcPts val="1777"/>
                </a:spcBef>
                <a:buSzPct val="125000"/>
                <a:defRPr/>
              </a:pPr>
              <a:r>
                <a:rPr lang="id-ID" sz="1400" b="1" dirty="0">
                  <a:latin typeface="Trebuchet MS" pitchFamily="34" charset="0"/>
                  <a:sym typeface="Arial"/>
                </a:rPr>
                <a:t>INTEGRITAS</a:t>
              </a:r>
            </a:p>
          </p:txBody>
        </p:sp>
        <p:sp>
          <p:nvSpPr>
            <p:cNvPr id="9" name="Subtitle 2">
              <a:extLst>
                <a:ext uri="{FF2B5EF4-FFF2-40B4-BE49-F238E27FC236}">
                  <a16:creationId xmlns:a16="http://schemas.microsoft.com/office/drawing/2014/main" id="{F6683C62-DB27-4536-9AE9-A3ABA1B953E9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4275530" y="4155374"/>
              <a:ext cx="942613" cy="241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09585">
                <a:lnSpc>
                  <a:spcPct val="120000"/>
                </a:lnSpc>
                <a:spcBef>
                  <a:spcPts val="1777"/>
                </a:spcBef>
                <a:buSzPct val="125000"/>
                <a:defRPr/>
              </a:pPr>
              <a:r>
                <a:rPr lang="id-ID" sz="1400" b="1" dirty="0">
                  <a:latin typeface="Trebuchet MS" pitchFamily="34" charset="0"/>
                  <a:sym typeface="Arial"/>
                </a:rPr>
                <a:t>PROFESIONAL</a:t>
              </a: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ACDE62D-946C-4ACD-ADAD-DC8EEDD05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75152" y="4177848"/>
              <a:ext cx="213469" cy="2134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FCD232B7-E3B7-405A-BBBD-9CC09457871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6562" y="4169304"/>
              <a:ext cx="229512" cy="229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0071B4B2-3513-4E19-BAA5-E4E6E62D637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6403" y="4177854"/>
              <a:ext cx="214235" cy="211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BADC5542-2303-4EF8-A364-EB626C69458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auto">
            <a:xfrm>
              <a:off x="5996290" y="4186397"/>
              <a:ext cx="195379" cy="211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9069313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157F9-7C42-4E43-82FC-885D4FD55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3706" y="365126"/>
            <a:ext cx="6850965" cy="1013510"/>
          </a:xfrm>
        </p:spPr>
        <p:txBody>
          <a:bodyPr>
            <a:normAutofit/>
          </a:bodyPr>
          <a:lstStyle/>
          <a:p>
            <a:r>
              <a:rPr lang="en-US" sz="3200" dirty="0" err="1"/>
              <a:t>Lanjutan</a:t>
            </a:r>
            <a:r>
              <a:rPr lang="en-US" sz="3200" dirty="0"/>
              <a:t> </a:t>
            </a:r>
            <a:r>
              <a:rPr lang="en-US" sz="3200" dirty="0" err="1"/>
              <a:t>Penjelasan</a:t>
            </a:r>
            <a:r>
              <a:rPr lang="en-US" sz="3200" dirty="0"/>
              <a:t> </a:t>
            </a:r>
            <a:r>
              <a:rPr lang="en-US" sz="3200" dirty="0" err="1"/>
              <a:t>tugas</a:t>
            </a:r>
            <a:r>
              <a:rPr lang="en-US" sz="3200" dirty="0"/>
              <a:t>  </a:t>
            </a:r>
            <a:endParaRPr lang="en-ID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AEE4D-AAC8-49A9-AF91-79ABE062A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7107" y="1579645"/>
            <a:ext cx="9246245" cy="4145906"/>
          </a:xfrm>
        </p:spPr>
        <p:txBody>
          <a:bodyPr>
            <a:no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Peserta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mencari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“Good Practice”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Implementasi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Integritas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Instansi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Pemerintah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BUMN/ BUMD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Kasus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tidak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boleh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sama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(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Silahkan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koordinasi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antar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kelompok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)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Mendiskusikan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Praktek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tersebut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, dan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hasilnya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dituangkan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bahan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presentasi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(PPT)</a:t>
            </a:r>
          </a:p>
          <a:p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Outline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Paparan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Deskripsi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Praktek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Implementasi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Integritas</a:t>
            </a:r>
            <a:endParaRPr lang="en-ID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>
              <a:buFont typeface="+mj-lt"/>
              <a:buAutoNum type="alphaUcPeriod"/>
            </a:pP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Dampak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positif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kinerja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organisasi</a:t>
            </a:r>
            <a:endParaRPr lang="en-ID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>
              <a:buFont typeface="+mj-lt"/>
              <a:buAutoNum type="alphaUcPeriod"/>
            </a:pP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Pihak-pihak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terlibat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Peranannya</a:t>
            </a:r>
            <a:endParaRPr lang="en-ID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>
              <a:buFont typeface="+mj-lt"/>
              <a:buAutoNum type="alphaUcPeriod"/>
            </a:pP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Lesson Learnt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Action Plan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Organisasi</a:t>
            </a:r>
            <a:r>
              <a:rPr lang="en-ID" sz="2000" dirty="0">
                <a:latin typeface="Calibri" panose="020F0502020204030204" pitchFamily="34" charset="0"/>
                <a:cs typeface="Calibri" panose="020F0502020204030204" pitchFamily="34" charset="0"/>
              </a:rPr>
              <a:t> Kita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77A145-B135-4CA1-9202-09288F3F5D5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6935" y="228389"/>
            <a:ext cx="2307101" cy="1150246"/>
          </a:xfrm>
          <a:prstGeom prst="rect">
            <a:avLst/>
          </a:prstGeom>
          <a:noFill/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37C9CCAD-8806-460B-8904-670FCF5B193B}"/>
              </a:ext>
            </a:extLst>
          </p:cNvPr>
          <p:cNvGrpSpPr>
            <a:grpSpLocks/>
          </p:cNvGrpSpPr>
          <p:nvPr/>
        </p:nvGrpSpPr>
        <p:grpSpPr bwMode="auto">
          <a:xfrm>
            <a:off x="6400797" y="6175918"/>
            <a:ext cx="5117073" cy="370042"/>
            <a:chOff x="3175152" y="4155311"/>
            <a:chExt cx="3527145" cy="243505"/>
          </a:xfrm>
        </p:grpSpPr>
        <p:sp>
          <p:nvSpPr>
            <p:cNvPr id="6" name="Subtitle 2">
              <a:extLst>
                <a:ext uri="{FF2B5EF4-FFF2-40B4-BE49-F238E27FC236}">
                  <a16:creationId xmlns:a16="http://schemas.microsoft.com/office/drawing/2014/main" id="{55B259CD-9D73-44DD-8130-E91617ECF12E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6154645" y="4158833"/>
              <a:ext cx="547652" cy="230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09585">
                <a:lnSpc>
                  <a:spcPct val="120000"/>
                </a:lnSpc>
                <a:spcBef>
                  <a:spcPts val="1777"/>
                </a:spcBef>
                <a:buSzPct val="125000"/>
                <a:defRPr/>
              </a:pPr>
              <a:r>
                <a:rPr lang="id-ID" sz="1400" b="1" dirty="0">
                  <a:latin typeface="Trebuchet MS" pitchFamily="34" charset="0"/>
                  <a:sym typeface="Arial"/>
                </a:rPr>
                <a:t>PEDULI</a:t>
              </a:r>
            </a:p>
          </p:txBody>
        </p:sp>
        <p:sp>
          <p:nvSpPr>
            <p:cNvPr id="7" name="Subtitle 2">
              <a:extLst>
                <a:ext uri="{FF2B5EF4-FFF2-40B4-BE49-F238E27FC236}">
                  <a16:creationId xmlns:a16="http://schemas.microsoft.com/office/drawing/2014/main" id="{080C4041-1206-4410-A0F0-C6ED174AC675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5348380" y="4155311"/>
              <a:ext cx="676029" cy="241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09585">
                <a:lnSpc>
                  <a:spcPct val="120000"/>
                </a:lnSpc>
                <a:spcBef>
                  <a:spcPts val="1777"/>
                </a:spcBef>
                <a:buSzPct val="125000"/>
                <a:defRPr/>
              </a:pPr>
              <a:r>
                <a:rPr lang="id-ID" sz="1400" b="1" dirty="0">
                  <a:latin typeface="Trebuchet MS" pitchFamily="34" charset="0"/>
                  <a:sym typeface="Arial"/>
                </a:rPr>
                <a:t>INOVATIF</a:t>
              </a:r>
            </a:p>
          </p:txBody>
        </p:sp>
        <p:sp>
          <p:nvSpPr>
            <p:cNvPr id="8" name="Subtitle 2">
              <a:extLst>
                <a:ext uri="{FF2B5EF4-FFF2-40B4-BE49-F238E27FC236}">
                  <a16:creationId xmlns:a16="http://schemas.microsoft.com/office/drawing/2014/main" id="{291E65A3-8A26-422E-B8D2-164F85EF341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338976" y="4155485"/>
              <a:ext cx="806318" cy="240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09585">
                <a:lnSpc>
                  <a:spcPct val="120000"/>
                </a:lnSpc>
                <a:spcBef>
                  <a:spcPts val="1777"/>
                </a:spcBef>
                <a:buSzPct val="125000"/>
                <a:defRPr/>
              </a:pPr>
              <a:r>
                <a:rPr lang="id-ID" sz="1400" b="1" dirty="0">
                  <a:latin typeface="Trebuchet MS" pitchFamily="34" charset="0"/>
                  <a:sym typeface="Arial"/>
                </a:rPr>
                <a:t>INTEGRITAS</a:t>
              </a:r>
            </a:p>
          </p:txBody>
        </p:sp>
        <p:sp>
          <p:nvSpPr>
            <p:cNvPr id="9" name="Subtitle 2">
              <a:extLst>
                <a:ext uri="{FF2B5EF4-FFF2-40B4-BE49-F238E27FC236}">
                  <a16:creationId xmlns:a16="http://schemas.microsoft.com/office/drawing/2014/main" id="{A335B4A3-1996-47C6-9743-D2963F249AE1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4275530" y="4155374"/>
              <a:ext cx="942613" cy="241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09585">
                <a:lnSpc>
                  <a:spcPct val="120000"/>
                </a:lnSpc>
                <a:spcBef>
                  <a:spcPts val="1777"/>
                </a:spcBef>
                <a:buSzPct val="125000"/>
                <a:defRPr/>
              </a:pPr>
              <a:r>
                <a:rPr lang="id-ID" sz="1400" b="1" dirty="0">
                  <a:latin typeface="Trebuchet MS" pitchFamily="34" charset="0"/>
                  <a:sym typeface="Arial"/>
                </a:rPr>
                <a:t>PROFESIONAL</a:t>
              </a: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7C895E8-4BDB-4291-ABD2-B947ED9027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75152" y="4177848"/>
              <a:ext cx="213469" cy="2134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715C05EB-56B9-4675-83FF-7389E3B8D63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6562" y="4169304"/>
              <a:ext cx="229512" cy="229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1971F1C6-BA81-44F9-BAE4-EFB9BB07C9A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6403" y="4177854"/>
              <a:ext cx="214235" cy="211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F6AD676B-1510-4255-9E49-CA83585D8AB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auto">
            <a:xfrm>
              <a:off x="5996290" y="4186397"/>
              <a:ext cx="195379" cy="211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59773637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35113-860A-4269-B70C-4F09B4FED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519" y="222967"/>
            <a:ext cx="6191567" cy="927279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Rumusan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Hasil 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Diskusi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  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outlane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endParaRPr lang="en-ID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3B4CDB8-1EF6-4DA4-9EC7-6160A55BD57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1406" y="157094"/>
            <a:ext cx="2307101" cy="1150246"/>
          </a:xfrm>
          <a:prstGeom prst="rect">
            <a:avLst/>
          </a:prstGeom>
          <a:noFill/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1D299A08-413E-4B52-B7F0-BA8D3CF8E0C4}"/>
              </a:ext>
            </a:extLst>
          </p:cNvPr>
          <p:cNvGrpSpPr>
            <a:grpSpLocks/>
          </p:cNvGrpSpPr>
          <p:nvPr/>
        </p:nvGrpSpPr>
        <p:grpSpPr bwMode="auto">
          <a:xfrm>
            <a:off x="6774289" y="6426541"/>
            <a:ext cx="5173014" cy="347731"/>
            <a:chOff x="3175152" y="4155311"/>
            <a:chExt cx="3527145" cy="243505"/>
          </a:xfrm>
        </p:grpSpPr>
        <p:sp>
          <p:nvSpPr>
            <p:cNvPr id="6" name="Subtitle 2">
              <a:extLst>
                <a:ext uri="{FF2B5EF4-FFF2-40B4-BE49-F238E27FC236}">
                  <a16:creationId xmlns:a16="http://schemas.microsoft.com/office/drawing/2014/main" id="{63486F33-55CA-4CA4-A26F-1822BC04A6E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6154645" y="4158833"/>
              <a:ext cx="547652" cy="230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09585">
                <a:lnSpc>
                  <a:spcPct val="120000"/>
                </a:lnSpc>
                <a:spcBef>
                  <a:spcPts val="1777"/>
                </a:spcBef>
                <a:buSzPct val="125000"/>
                <a:defRPr/>
              </a:pPr>
              <a:r>
                <a:rPr lang="id-ID" sz="1400" b="1" dirty="0">
                  <a:latin typeface="Trebuchet MS" pitchFamily="34" charset="0"/>
                  <a:sym typeface="Arial"/>
                </a:rPr>
                <a:t>PEDULI</a:t>
              </a:r>
            </a:p>
          </p:txBody>
        </p:sp>
        <p:sp>
          <p:nvSpPr>
            <p:cNvPr id="7" name="Subtitle 2">
              <a:extLst>
                <a:ext uri="{FF2B5EF4-FFF2-40B4-BE49-F238E27FC236}">
                  <a16:creationId xmlns:a16="http://schemas.microsoft.com/office/drawing/2014/main" id="{5D3D88CF-088C-48BC-B6B4-21B2DEACBF2A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5348380" y="4155311"/>
              <a:ext cx="676029" cy="241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09585">
                <a:lnSpc>
                  <a:spcPct val="120000"/>
                </a:lnSpc>
                <a:spcBef>
                  <a:spcPts val="1777"/>
                </a:spcBef>
                <a:buSzPct val="125000"/>
                <a:defRPr/>
              </a:pPr>
              <a:r>
                <a:rPr lang="id-ID" sz="1400" b="1" dirty="0">
                  <a:latin typeface="Trebuchet MS" pitchFamily="34" charset="0"/>
                  <a:sym typeface="Arial"/>
                </a:rPr>
                <a:t>INOVATIF</a:t>
              </a:r>
            </a:p>
          </p:txBody>
        </p:sp>
        <p:sp>
          <p:nvSpPr>
            <p:cNvPr id="8" name="Subtitle 2">
              <a:extLst>
                <a:ext uri="{FF2B5EF4-FFF2-40B4-BE49-F238E27FC236}">
                  <a16:creationId xmlns:a16="http://schemas.microsoft.com/office/drawing/2014/main" id="{46DC1A52-B124-43BA-8F62-E23004BB3F3C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338976" y="4155485"/>
              <a:ext cx="806318" cy="240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09585">
                <a:lnSpc>
                  <a:spcPct val="120000"/>
                </a:lnSpc>
                <a:spcBef>
                  <a:spcPts val="1777"/>
                </a:spcBef>
                <a:buSzPct val="125000"/>
                <a:defRPr/>
              </a:pPr>
              <a:r>
                <a:rPr lang="id-ID" sz="1400" b="1" dirty="0">
                  <a:latin typeface="Trebuchet MS" pitchFamily="34" charset="0"/>
                  <a:sym typeface="Arial"/>
                </a:rPr>
                <a:t>INTEGRITAS</a:t>
              </a:r>
            </a:p>
          </p:txBody>
        </p:sp>
        <p:sp>
          <p:nvSpPr>
            <p:cNvPr id="9" name="Subtitle 2">
              <a:extLst>
                <a:ext uri="{FF2B5EF4-FFF2-40B4-BE49-F238E27FC236}">
                  <a16:creationId xmlns:a16="http://schemas.microsoft.com/office/drawing/2014/main" id="{857AF879-6D7B-422E-B984-F87081475E7C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4275530" y="4155374"/>
              <a:ext cx="942613" cy="241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09585">
                <a:lnSpc>
                  <a:spcPct val="120000"/>
                </a:lnSpc>
                <a:spcBef>
                  <a:spcPts val="1777"/>
                </a:spcBef>
                <a:buSzPct val="125000"/>
                <a:defRPr/>
              </a:pPr>
              <a:r>
                <a:rPr lang="id-ID" sz="1400" b="1" dirty="0">
                  <a:latin typeface="Trebuchet MS" pitchFamily="34" charset="0"/>
                  <a:sym typeface="Arial"/>
                </a:rPr>
                <a:t>PROFESIONAL</a:t>
              </a: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F7EB693-67E3-40AB-A29C-87E9D757603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75152" y="4177848"/>
              <a:ext cx="213469" cy="2134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28E6F062-84AD-41C3-A0DC-D909BF4FC8E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6562" y="4169304"/>
              <a:ext cx="229512" cy="229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000EAB48-78C4-4385-9FD0-E18F6D1C073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6403" y="4177854"/>
              <a:ext cx="214235" cy="211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C2733E37-C19A-4E37-A7F5-AF821E5E987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auto">
            <a:xfrm>
              <a:off x="5996290" y="4186397"/>
              <a:ext cx="195379" cy="211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Rectangle 13"/>
          <p:cNvSpPr/>
          <p:nvPr/>
        </p:nvSpPr>
        <p:spPr>
          <a:xfrm>
            <a:off x="1855090" y="1307340"/>
            <a:ext cx="7944452" cy="516359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800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Pendahuluan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II.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Konsep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Integritas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 algn="just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Definisi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integritas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 algn="just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Aspek-aspek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integritas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 algn="just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Pentingnya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integritas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kepemimpinan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III.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Tantangan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Hambatan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Integritas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 algn="just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Tantangan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internal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Tantangan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eksternal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 algn="just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Hambatan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mengembangkan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integritas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IV.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Strategi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Mengembangkan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Integritas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V. 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Kesimpulan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VI. </a:t>
            </a:r>
            <a:r>
              <a:rPr lang="en-US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Rekomendasi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26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7DD62-C307-4C28-BDB8-40530BFCD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1A82F2-C24C-46B5-9B8E-56D474652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3712438" y="-803276"/>
            <a:ext cx="45078377" cy="13362266"/>
          </a:xfrm>
        </p:spPr>
        <p:txBody>
          <a:bodyPr/>
          <a:lstStyle/>
          <a:p>
            <a:pPr algn="ctr"/>
            <a:endParaRPr lang="en-US" dirty="0"/>
          </a:p>
        </p:txBody>
      </p:sp>
      <p:pic>
        <p:nvPicPr>
          <p:cNvPr id="1026" name="Picture 2" descr="Ucapkan Terima Kasih ...">
            <a:extLst>
              <a:ext uri="{FF2B5EF4-FFF2-40B4-BE49-F238E27FC236}">
                <a16:creationId xmlns:a16="http://schemas.microsoft.com/office/drawing/2014/main" id="{C03C5F1B-F4B9-D6FE-E844-7E9EE1B251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12" y="-1"/>
            <a:ext cx="12249559" cy="6859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14302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8094</TotalTime>
  <Words>457</Words>
  <Application>Microsoft Office PowerPoint</Application>
  <PresentationFormat>Layar Lebar</PresentationFormat>
  <Paragraphs>93</Paragraphs>
  <Slides>6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8</vt:i4>
      </vt:variant>
      <vt:variant>
        <vt:lpstr>Tema</vt:lpstr>
      </vt:variant>
      <vt:variant>
        <vt:i4>2</vt:i4>
      </vt:variant>
      <vt:variant>
        <vt:lpstr>Judul Slide</vt:lpstr>
      </vt:variant>
      <vt:variant>
        <vt:i4>6</vt:i4>
      </vt:variant>
    </vt:vector>
  </HeadingPairs>
  <TitlesOfParts>
    <vt:vector size="16" baseType="lpstr">
      <vt:lpstr>Arial</vt:lpstr>
      <vt:lpstr>Arial Narrow</vt:lpstr>
      <vt:lpstr>Calibri</vt:lpstr>
      <vt:lpstr>Calibri Light</vt:lpstr>
      <vt:lpstr>Calisto MT</vt:lpstr>
      <vt:lpstr>Symbol</vt:lpstr>
      <vt:lpstr>Trebuchet MS</vt:lpstr>
      <vt:lpstr>Wingdings</vt:lpstr>
      <vt:lpstr>Office Theme</vt:lpstr>
      <vt:lpstr>1_Office Theme</vt:lpstr>
      <vt:lpstr>DESAIN PEMBELAJARAN AGENDA 1 PKN II ANGKATAN XXVI  ANGKATAN VI TAHUN 2025 PUSDIKMIN Koordinator Agenda 1</vt:lpstr>
      <vt:lpstr>Presentasi PowerPoint</vt:lpstr>
      <vt:lpstr>PENJELASAN TUGAS </vt:lpstr>
      <vt:lpstr>Lanjutan Penjelasan tugas  </vt:lpstr>
      <vt:lpstr>“Rumusan Hasil Diskusi”  outlane  </vt:lpstr>
      <vt:lpstr>Presentasi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Joni Dawud</cp:lastModifiedBy>
  <cp:revision>91</cp:revision>
  <dcterms:modified xsi:type="dcterms:W3CDTF">2025-08-11T04:16:05Z</dcterms:modified>
</cp:coreProperties>
</file>